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27" r:id="rId3"/>
    <p:sldId id="435" r:id="rId4"/>
    <p:sldId id="436" r:id="rId5"/>
    <p:sldId id="437" r:id="rId6"/>
    <p:sldId id="428" r:id="rId7"/>
    <p:sldId id="432" r:id="rId8"/>
    <p:sldId id="429" r:id="rId9"/>
    <p:sldId id="430" r:id="rId10"/>
    <p:sldId id="431" r:id="rId11"/>
    <p:sldId id="433" r:id="rId12"/>
    <p:sldId id="434" r:id="rId13"/>
    <p:sldId id="438" r:id="rId14"/>
    <p:sldId id="439" r:id="rId15"/>
    <p:sldId id="441" r:id="rId16"/>
    <p:sldId id="440" r:id="rId17"/>
    <p:sldId id="442" r:id="rId18"/>
    <p:sldId id="443" r:id="rId19"/>
    <p:sldId id="380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1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0"/>
    <p:restoredTop sz="94663"/>
  </p:normalViewPr>
  <p:slideViewPr>
    <p:cSldViewPr snapToGrid="0" snapToObjects="1">
      <p:cViewPr varScale="1">
        <p:scale>
          <a:sx n="91" d="100"/>
          <a:sy n="91" d="100"/>
        </p:scale>
        <p:origin x="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sh Carr" userId="f394bf3d-70dd-47c9-a289-8c74bd6a3998" providerId="ADAL" clId="{55A9F955-8E0F-8B4B-9547-3D9F20C53909}"/>
    <pc:docChg chg="modSld">
      <pc:chgData name="Hamish Carr" userId="f394bf3d-70dd-47c9-a289-8c74bd6a3998" providerId="ADAL" clId="{55A9F955-8E0F-8B4B-9547-3D9F20C53909}" dt="2019-03-09T16:04:28.962" v="0" actId="20577"/>
      <pc:docMkLst>
        <pc:docMk/>
      </pc:docMkLst>
      <pc:sldChg chg="modSp">
        <pc:chgData name="Hamish Carr" userId="f394bf3d-70dd-47c9-a289-8c74bd6a3998" providerId="ADAL" clId="{55A9F955-8E0F-8B4B-9547-3D9F20C53909}" dt="2019-03-09T16:04:28.962" v="0" actId="20577"/>
        <pc:sldMkLst>
          <pc:docMk/>
          <pc:sldMk cId="0" sldId="256"/>
        </pc:sldMkLst>
        <pc:spChg chg="mod">
          <ac:chgData name="Hamish Carr" userId="f394bf3d-70dd-47c9-a289-8c74bd6a3998" providerId="ADAL" clId="{55A9F955-8E0F-8B4B-9547-3D9F20C53909}" dt="2019-03-09T16:04:28.962" v="0" actId="20577"/>
          <ac:spMkLst>
            <pc:docMk/>
            <pc:sldMk cId="0" sldId="256"/>
            <ac:spMk id="33" creationId="{00000000-0000-0000-0000-000000000000}"/>
          </ac:spMkLst>
        </pc:spChg>
      </pc:sldChg>
    </pc:docChg>
  </pc:docChgLst>
  <pc:docChgLst>
    <pc:chgData name="Hamish Carr" userId="f394bf3d-70dd-47c9-a289-8c74bd6a3998" providerId="ADAL" clId="{4C1840AE-8764-194F-ACEF-69D7DFBB7158}"/>
    <pc:docChg chg="custSel modSld">
      <pc:chgData name="Hamish Carr" userId="f394bf3d-70dd-47c9-a289-8c74bd6a3998" providerId="ADAL" clId="{4C1840AE-8764-194F-ACEF-69D7DFBB7158}" dt="2019-03-01T10:40:45.496" v="0" actId="478"/>
      <pc:docMkLst>
        <pc:docMk/>
      </pc:docMkLst>
      <pc:sldChg chg="delSp">
        <pc:chgData name="Hamish Carr" userId="f394bf3d-70dd-47c9-a289-8c74bd6a3998" providerId="ADAL" clId="{4C1840AE-8764-194F-ACEF-69D7DFBB7158}" dt="2019-03-01T10:40:45.496" v="0" actId="478"/>
        <pc:sldMkLst>
          <pc:docMk/>
          <pc:sldMk cId="0" sldId="256"/>
        </pc:sldMkLst>
        <pc:spChg chg="del">
          <ac:chgData name="Hamish Carr" userId="f394bf3d-70dd-47c9-a289-8c74bd6a3998" providerId="ADAL" clId="{4C1840AE-8764-194F-ACEF-69D7DFBB7158}" dt="2019-03-01T10:40:45.496" v="0" actId="478"/>
          <ac:spMkLst>
            <pc:docMk/>
            <pc:sldMk cId="0" sldId="256"/>
            <ac:spMk id="3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D8449-9FB3-2A42-9851-EE4C378BD4B0}" type="datetimeFigureOut">
              <a:t>9/27/21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AFD79-2404-8D4A-AFBD-21F05CE09C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62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032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2700" y="50800"/>
            <a:ext cx="12992100" cy="1524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162842" y="9194800"/>
            <a:ext cx="8153401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US"/>
              <a:t>COMP5821M:                    Geometry Processing					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50000" y="9321800"/>
            <a:ext cx="292100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ctrTitle"/>
          </p:nvPr>
        </p:nvSpPr>
        <p:spPr>
          <a:xfrm>
            <a:off x="381000" y="1651000"/>
            <a:ext cx="12230100" cy="3302000"/>
          </a:xfrm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r>
              <a:rPr lang="en-GB" dirty="0"/>
              <a:t>09: Texture Parametrisation, Synthesis &amp; Morphing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6391-C38F-874A-8BA8-7E4D0E1A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53E443-EB19-704F-A118-77E6B217836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SzPct val="171000"/>
                  <a:buFont typeface="Arial" panose="020B0604020202020204" pitchFamily="34" charset="0"/>
                  <a:buChar char="•"/>
                </a:pPr>
                <a:r>
                  <a:rPr lang="en-US" dirty="0"/>
                  <a:t>We want a convex combination of </a:t>
                </a:r>
                <a:r>
                  <a:rPr lang="en-US" dirty="0" err="1"/>
                  <a:t>neighbours</a:t>
                </a:r>
                <a:r>
                  <a:rPr lang="en-US" dirty="0"/>
                  <a:t>:</a:t>
                </a:r>
                <a:endParaRPr lang="en-GB" dirty="0">
                  <a:latin typeface="Cambria Math" panose="02040503050406030204" pitchFamily="18" charset="0"/>
                </a:endParaRPr>
              </a:p>
              <a:p>
                <a:pPr marL="609600" lvl="1" indent="0"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b="0" i="0" dirty="0">
                    <a:latin typeface="Cambria Math" panose="02040503050406030204" pitchFamily="18" charset="0"/>
                  </a:rPr>
                  <a:t> 		(sum over 1-ring)</a:t>
                </a:r>
              </a:p>
              <a:p>
                <a:pPr marL="609600" lvl="1" indent="0"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						(convex coordinates)</a:t>
                </a:r>
              </a:p>
              <a:p>
                <a:pPr marL="609600" lvl="1" indent="0">
                  <a:buSzPct val="100000"/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GB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		(weights sum to 1)</a:t>
                </a:r>
              </a:p>
              <a:p>
                <a:pPr marL="609600" lvl="1" indent="0"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(</a:t>
                </a:r>
                <a:r>
                  <a:rPr lang="en-US" dirty="0" err="1"/>
                  <a:t>neighbours</a:t>
                </a:r>
                <a:r>
                  <a:rPr lang="en-US" dirty="0"/>
                  <a:t> only)</a:t>
                </a:r>
              </a:p>
              <a:p>
                <a:pPr marL="609600" lvl="1" indent="0"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= -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			(so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53E443-EB19-704F-A118-77E6B2178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027" r="-1074" b="-11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1863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DE9E-4E37-5D4F-B929-3686DCD2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397943-D09D-C944-B009-1612CA8319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700" y="1574800"/>
                <a:ext cx="12992100" cy="7581900"/>
              </a:xfrm>
            </p:spPr>
            <p:txBody>
              <a:bodyPr/>
              <a:lstStyle/>
              <a:p>
                <a:r>
                  <a:rPr lang="en-GB" b="0" dirty="0"/>
                  <a:t>What weights should we use?</a:t>
                </a:r>
              </a:p>
              <a:p>
                <a:pPr lvl="1"/>
                <a:r>
                  <a:rPr lang="en-GB" dirty="0"/>
                  <a:t>How about 1 for every neighbour</a:t>
                </a:r>
              </a:p>
              <a:p>
                <a:pPr lvl="1"/>
                <a:r>
                  <a:rPr lang="en-GB" b="0" dirty="0"/>
                  <a:t>Divided by vertex degree</a:t>
                </a:r>
              </a:p>
              <a:p>
                <a:pPr lvl="1"/>
                <a:r>
                  <a:rPr lang="en-GB" dirty="0"/>
                  <a:t>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in general</a:t>
                </a:r>
              </a:p>
              <a:p>
                <a:r>
                  <a:rPr lang="en-GB" dirty="0"/>
                  <a:t>Each vertex is at the barycentre of its 1-ring</a:t>
                </a:r>
              </a:p>
              <a:p>
                <a:r>
                  <a:rPr lang="en-GB" b="0" dirty="0"/>
                  <a:t>And we can compute it i</a:t>
                </a:r>
                <a:r>
                  <a:rPr lang="en-GB" dirty="0"/>
                  <a:t>teratively</a:t>
                </a:r>
              </a:p>
              <a:p>
                <a:pPr lvl="1"/>
                <a:r>
                  <a:rPr lang="en-GB" dirty="0"/>
                  <a:t>Technically, Gauss-Seidel solver</a:t>
                </a:r>
                <a:endParaRPr lang="en-GB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8397943-D09D-C944-B009-1612CA831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" y="1574800"/>
                <a:ext cx="12992100" cy="7581900"/>
              </a:xfrm>
              <a:blipFill>
                <a:blip r:embed="rId2"/>
                <a:stretch>
                  <a:fillRect l="-1953" t="-4515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2370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C8E6-77E8-4D4E-BCFE-8FF2D6CC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Floater’s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2A6A4-1509-B04D-8CFB-199002DA1E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700" y="5781822"/>
                <a:ext cx="12979400" cy="3362178"/>
              </a:xfrm>
            </p:spPr>
            <p:txBody>
              <a:bodyPr/>
              <a:lstStyle/>
              <a:p>
                <a:r>
                  <a:rPr lang="en-US" dirty="0"/>
                  <a:t>Choose an exterior face</a:t>
                </a:r>
              </a:p>
              <a:p>
                <a:r>
                  <a:rPr lang="en-US" dirty="0"/>
                  <a:t>Lay out exterior polygon,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Then iterate the remaining vertices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2A6A4-1509-B04D-8CFB-199002DA1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" y="5781822"/>
                <a:ext cx="12979400" cy="3362178"/>
              </a:xfrm>
              <a:blipFill>
                <a:blip r:embed="rId2"/>
                <a:stretch>
                  <a:fillRect l="-1955" t="-12030" b="-9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711973F-FB58-F647-8406-A25D6622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58" y="1574800"/>
            <a:ext cx="9776783" cy="39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90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9017-4D64-FC46-8FF6-34F56B1F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Interior / Exterior Vertices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69E5CD-BC7B-D349-9838-90E5D2775D7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Put the exterior vertices at the beginning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treated as constants</a:t>
                </a:r>
                <a:endParaRPr lang="en-US" b="1" dirty="0"/>
              </a:p>
              <a:p>
                <a:r>
                  <a:rPr lang="en-US" dirty="0"/>
                  <a:t>And the interior vertices at the 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treated as variables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Rewrite as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solve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D69E5CD-BC7B-D349-9838-90E5D2775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4515" b="-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1B7131-E0BC-3147-8924-55168A4A6772}"/>
                  </a:ext>
                </a:extLst>
              </p:cNvPr>
              <p:cNvSpPr txBox="1"/>
              <p:nvPr/>
            </p:nvSpPr>
            <p:spPr>
              <a:xfrm>
                <a:off x="1815301" y="6728459"/>
                <a:ext cx="5175776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𝑗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=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𝑏</m:t>
                          </m:r>
                        </m:sub>
                        <m:sup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𝑛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4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Gill Sans"/>
                          <a:sym typeface="Gill San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1B7131-E0BC-3147-8924-55168A4A6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301" y="6728459"/>
                <a:ext cx="5175776" cy="615553"/>
              </a:xfrm>
              <a:prstGeom prst="rect">
                <a:avLst/>
              </a:prstGeom>
              <a:blipFill>
                <a:blip r:embed="rId3"/>
                <a:stretch>
                  <a:fillRect l="-35784" t="-459184" b="-5285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82BADB-2AB4-2A4E-98FF-AF562FAC7D2C}"/>
              </a:ext>
            </a:extLst>
          </p:cNvPr>
          <p:cNvSpPr txBox="1"/>
          <p:nvPr/>
        </p:nvSpPr>
        <p:spPr>
          <a:xfrm flipH="1">
            <a:off x="5684927" y="6491893"/>
            <a:ext cx="550457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For all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Gill Sans"/>
                <a:cs typeface="Gill Sans"/>
                <a:sym typeface="Gill Sans"/>
              </a:rPr>
              <a:t>i</a:t>
            </a:r>
            <a:r>
              <a:rPr lang="en-US" dirty="0" err="1">
                <a:latin typeface="+mn-lt"/>
              </a:rPr>
              <a:t>≥b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14200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F141-EAA2-1B4E-BC6D-AD7D8340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B4BFD4-8AEA-DB4E-83D1-BFDCE69732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700" y="1562100"/>
                <a:ext cx="12992100" cy="4979377"/>
              </a:xfrm>
            </p:spPr>
            <p:txBody>
              <a:bodyPr/>
              <a:lstStyle/>
              <a:p>
                <a:r>
                  <a:rPr lang="en-US" dirty="0"/>
                  <a:t>Set all interior points to the </a:t>
                </a:r>
                <a:r>
                  <a:rPr lang="en-US" dirty="0" err="1"/>
                  <a:t>centre</a:t>
                </a:r>
                <a:endParaRPr lang="en-US" dirty="0"/>
              </a:p>
              <a:p>
                <a:r>
                  <a:rPr lang="en-US" dirty="0"/>
                  <a:t>Then iterate as many times as necessary</a:t>
                </a:r>
              </a:p>
              <a:p>
                <a:pPr lvl="1"/>
                <a:r>
                  <a:rPr lang="en-US" dirty="0"/>
                  <a:t>Recompute each interior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its 1-ring</a:t>
                </a:r>
              </a:p>
              <a:p>
                <a:pPr lvl="1"/>
                <a:r>
                  <a:rPr lang="en-US" dirty="0"/>
                  <a:t>Boundary vertices stay fixed</a:t>
                </a:r>
              </a:p>
              <a:p>
                <a:r>
                  <a:rPr lang="en-US" dirty="0"/>
                  <a:t>Works for up to n = 5000 vertices or so	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B4BFD4-8AEA-DB4E-83D1-BFDCE6973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" y="1562100"/>
                <a:ext cx="12992100" cy="4979377"/>
              </a:xfrm>
              <a:blipFill>
                <a:blip r:embed="rId2"/>
                <a:stretch>
                  <a:fillRect l="-1953" t="-12468" b="-10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740768-5E0D-D74A-B3DD-87D73F3FA28D}"/>
                  </a:ext>
                </a:extLst>
              </p:cNvPr>
              <p:cNvSpPr txBox="1"/>
              <p:nvPr/>
            </p:nvSpPr>
            <p:spPr>
              <a:xfrm>
                <a:off x="1814734" y="6822831"/>
                <a:ext cx="7793502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ourier" pitchFamily="2" charset="0"/>
                    <a:sym typeface="Gill Sans"/>
                  </a:rPr>
                  <a:t>while (not done)</a:t>
                </a:r>
              </a:p>
              <a:p>
                <a:pPr marL="0" marR="0" indent="0" algn="l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urier" pitchFamily="2" charset="0"/>
                  <a:sym typeface="Gill Sans"/>
                </a:endParaRPr>
              </a:p>
              <a:p>
                <a:pPr marL="0" marR="0" indent="0" algn="l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sSubPr>
                        <m:e>
                          <m:r>
                            <a:rPr kumimoji="0" lang="en-GB" sz="4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𝒖</m:t>
                          </m:r>
                        </m:e>
                        <m:sub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  <m:t>𝑖</m:t>
                          </m:r>
                        </m:sub>
                      </m:sSub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←</m:t>
                      </m:r>
                      <m:f>
                        <m:f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fPr>
                        <m:num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1</m:t>
                          </m:r>
                        </m:num>
                        <m:den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𝑖𝑖</m:t>
                              </m:r>
                            </m:sub>
                          </m:sSub>
                        </m:den>
                      </m:f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𝑗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Gill San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Gill Sans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GB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Gill San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40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0" lang="en-GB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ourier" pitchFamily="2" charset="0"/>
                  <a:sym typeface="Gill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740768-5E0D-D74A-B3DD-87D73F3FA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734" y="6822831"/>
                <a:ext cx="7793502" cy="1949252"/>
              </a:xfrm>
              <a:prstGeom prst="rect">
                <a:avLst/>
              </a:prstGeom>
              <a:blipFill>
                <a:blip r:embed="rId3"/>
                <a:stretch>
                  <a:fillRect l="-3252" t="-83871" b="-16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0174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83EF-DD7F-C94B-88BC-E1C45A4D8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487D-C683-A445-AECE-5163CBC5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7751298"/>
            <a:ext cx="12992100" cy="1392702"/>
          </a:xfrm>
        </p:spPr>
        <p:txBody>
          <a:bodyPr/>
          <a:lstStyle/>
          <a:p>
            <a:r>
              <a:rPr lang="en-US" dirty="0"/>
              <a:t>Works well, but distorts texture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FE0CB-573E-224A-91A2-0F87A2E6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51" y="1574800"/>
            <a:ext cx="10803597" cy="613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E6D22-6F20-304A-9309-86613144824F}"/>
              </a:ext>
            </a:extLst>
          </p:cNvPr>
          <p:cNvSpPr txBox="1"/>
          <p:nvPr/>
        </p:nvSpPr>
        <p:spPr>
          <a:xfrm>
            <a:off x="7957171" y="7561502"/>
            <a:ext cx="40988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Hormann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, 2007 ACM (via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Botsch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 et al.)</a:t>
            </a:r>
          </a:p>
        </p:txBody>
      </p:sp>
    </p:spTree>
    <p:extLst>
      <p:ext uri="{BB962C8B-B14F-4D97-AF65-F5344CB8AC3E}">
        <p14:creationId xmlns:p14="http://schemas.microsoft.com/office/powerpoint/2010/main" val="1260688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584-B259-4A43-9580-97F789020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06893-407A-054D-8BAD-FE6A8A2A9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weights cause this distortion</a:t>
            </a:r>
          </a:p>
          <a:p>
            <a:r>
              <a:rPr lang="en-US" dirty="0"/>
              <a:t>Cotangent weights can be negative</a:t>
            </a:r>
          </a:p>
          <a:p>
            <a:pPr lvl="1"/>
            <a:r>
              <a:rPr lang="en-US" dirty="0"/>
              <a:t>Unless you guarantee no triangles are obtuse</a:t>
            </a:r>
          </a:p>
          <a:p>
            <a:pPr lvl="1"/>
            <a:r>
              <a:rPr lang="en-US" dirty="0"/>
              <a:t>Or you subdivide</a:t>
            </a:r>
          </a:p>
          <a:p>
            <a:pPr lvl="1"/>
            <a:r>
              <a:rPr lang="en-US" dirty="0"/>
              <a:t>Or you add another hack</a:t>
            </a:r>
          </a:p>
          <a:p>
            <a:pPr lvl="2"/>
            <a:r>
              <a:rPr lang="en-US" dirty="0"/>
              <a:t>Such as triangle area or perimeter angle </a:t>
            </a:r>
          </a:p>
        </p:txBody>
      </p:sp>
    </p:spTree>
    <p:extLst>
      <p:ext uri="{BB962C8B-B14F-4D97-AF65-F5344CB8AC3E}">
        <p14:creationId xmlns:p14="http://schemas.microsoft.com/office/powerpoint/2010/main" val="3529566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6EF2-2FC7-F44A-BC40-17C2484B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Floater, 2003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20BD1E-CBDA-8147-ACB9-5369EBEDC4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700" y="4876800"/>
                <a:ext cx="12992100" cy="4267200"/>
              </a:xfrm>
            </p:spPr>
            <p:txBody>
              <a:bodyPr/>
              <a:lstStyle/>
              <a:p>
                <a:r>
                  <a:rPr lang="en-US" dirty="0"/>
                  <a:t>Substitute something similar to cotangent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works OK in practice, is always positive</a:t>
                </a:r>
              </a:p>
              <a:p>
                <a:r>
                  <a:rPr lang="en-US" dirty="0"/>
                  <a:t>And there are many other hacks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20BD1E-CBDA-8147-ACB9-5369EBEDC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" y="4876800"/>
                <a:ext cx="12992100" cy="4267200"/>
              </a:xfrm>
              <a:blipFill>
                <a:blip r:embed="rId2"/>
                <a:stretch>
                  <a:fillRect l="-1953" t="-1101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5C8B4D3-480B-3649-87DF-398BD43D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62" y="1574800"/>
            <a:ext cx="3222576" cy="31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95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6C12-3CD4-0142-94E5-3C208EE4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2AEB8E-B14D-A645-A803-762933723B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While Floater’s algorithm works, it distorts</a:t>
                </a:r>
              </a:p>
              <a:p>
                <a:r>
                  <a:rPr lang="en-US" dirty="0"/>
                  <a:t>Instead, consider the ellipse of anisotropy</a:t>
                </a:r>
              </a:p>
              <a:p>
                <a:pPr lvl="1"/>
                <a:r>
                  <a:rPr lang="en-US" dirty="0"/>
                  <a:t>Based on eigenvectors of the Jacobian matrix</a:t>
                </a:r>
              </a:p>
              <a:p>
                <a:r>
                  <a:rPr lang="en-US" dirty="0"/>
                  <a:t>We can compute this 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Apply our </a:t>
                </a:r>
                <a:r>
                  <a:rPr lang="en-US" dirty="0" err="1"/>
                  <a:t>favourite</a:t>
                </a:r>
                <a:r>
                  <a:rPr lang="en-US" dirty="0"/>
                  <a:t> optimization technique</a:t>
                </a:r>
              </a:p>
              <a:p>
                <a:r>
                  <a:rPr lang="en-US" b="1" dirty="0"/>
                  <a:t>Least Squares Conformal Mapping</a:t>
                </a:r>
                <a:r>
                  <a:rPr lang="en-US" dirty="0"/>
                  <a:t> (LSCM)</a:t>
                </a:r>
              </a:p>
              <a:p>
                <a:pPr lvl="1"/>
                <a:r>
                  <a:rPr lang="en-US" dirty="0"/>
                  <a:t>Implemented in Blender</a:t>
                </a:r>
              </a:p>
              <a:p>
                <a:pPr lvl="1"/>
                <a:r>
                  <a:rPr lang="en-US" dirty="0"/>
                  <a:t>But still has distortion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2AEB8E-B14D-A645-A803-762933723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11371" r="-195" b="-10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2489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B1CE-2E10-A746-8A4C-9986C08C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Synthesis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EACD8-8C3D-914C-A121-FC410856D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mesh M with</a:t>
            </a:r>
          </a:p>
          <a:p>
            <a:pPr lvl="1"/>
            <a:r>
              <a:rPr lang="en-US" dirty="0"/>
              <a:t>Vertex positions P</a:t>
            </a:r>
          </a:p>
          <a:p>
            <a:pPr lvl="1"/>
            <a:r>
              <a:rPr lang="en-US" dirty="0"/>
              <a:t>Texture coordinates U</a:t>
            </a:r>
          </a:p>
          <a:p>
            <a:pPr lvl="1"/>
            <a:r>
              <a:rPr lang="en-US" dirty="0"/>
              <a:t>Attribute values A</a:t>
            </a:r>
          </a:p>
          <a:p>
            <a:r>
              <a:rPr lang="en-US" dirty="0"/>
              <a:t>Render M in 2D</a:t>
            </a:r>
          </a:p>
          <a:p>
            <a:pPr lvl="1"/>
            <a:r>
              <a:rPr lang="en-US" dirty="0"/>
              <a:t>Using U as vertex positions, not P</a:t>
            </a:r>
          </a:p>
          <a:p>
            <a:r>
              <a:rPr lang="en-US" dirty="0"/>
              <a:t>And the texture will hold the attribute </a:t>
            </a:r>
          </a:p>
        </p:txBody>
      </p:sp>
    </p:spTree>
    <p:extLst>
      <p:ext uri="{BB962C8B-B14F-4D97-AF65-F5344CB8AC3E}">
        <p14:creationId xmlns:p14="http://schemas.microsoft.com/office/powerpoint/2010/main" val="462309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4595-20A4-2C46-9AA5-9114743D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</a:t>
            </a:r>
            <a:r>
              <a:rPr lang="en-US" dirty="0" err="1"/>
              <a:t>Parametrisation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1505-FEEE-0E4C-91A9-56EF3C03E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you don’t have </a:t>
            </a:r>
            <a:r>
              <a:rPr lang="en-US" dirty="0" err="1"/>
              <a:t>u,v</a:t>
            </a:r>
            <a:r>
              <a:rPr lang="en-US" dirty="0"/>
              <a:t> coordinates</a:t>
            </a:r>
          </a:p>
          <a:p>
            <a:r>
              <a:rPr lang="en-US" dirty="0"/>
              <a:t>For example, when beginning modelling</a:t>
            </a:r>
          </a:p>
          <a:p>
            <a:r>
              <a:rPr lang="en-US" dirty="0"/>
              <a:t>Genus 0 is a sphere – use cartography</a:t>
            </a:r>
          </a:p>
          <a:p>
            <a:r>
              <a:rPr lang="en-US" dirty="0"/>
              <a:t>Genus 1 is a torus – double wraparound</a:t>
            </a:r>
          </a:p>
          <a:p>
            <a:r>
              <a:rPr lang="en-US" dirty="0"/>
              <a:t>Higher genus is more complex</a:t>
            </a:r>
          </a:p>
        </p:txBody>
      </p:sp>
    </p:spTree>
    <p:extLst>
      <p:ext uri="{BB962C8B-B14F-4D97-AF65-F5344CB8AC3E}">
        <p14:creationId xmlns:p14="http://schemas.microsoft.com/office/powerpoint/2010/main" val="40693319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2271-7A07-9140-B379-A0D6401D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&amp; Morphing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BAC0-A337-0347-A1D7-70D9163F4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related problems</a:t>
            </a:r>
          </a:p>
          <a:p>
            <a:r>
              <a:rPr lang="en-US" dirty="0"/>
              <a:t>Deformation – used for modelling</a:t>
            </a:r>
          </a:p>
          <a:p>
            <a:r>
              <a:rPr lang="en-US" dirty="0"/>
              <a:t>Morphing – used for animation</a:t>
            </a:r>
          </a:p>
          <a:p>
            <a:r>
              <a:rPr lang="en-US" dirty="0"/>
              <a:t>Both require mapping </a:t>
            </a:r>
            <a:r>
              <a:rPr lang="en-US" dirty="0" err="1"/>
              <a:t>x,y,z</a:t>
            </a:r>
            <a:r>
              <a:rPr lang="en-US" dirty="0"/>
              <a:t> meshes to </a:t>
            </a:r>
            <a:r>
              <a:rPr lang="en-US" dirty="0" err="1"/>
              <a:t>u,v</a:t>
            </a:r>
            <a:endParaRPr lang="en-US" dirty="0"/>
          </a:p>
          <a:p>
            <a:pPr lvl="1"/>
            <a:r>
              <a:rPr lang="en-US" dirty="0"/>
              <a:t>But not necessarily </a:t>
            </a:r>
            <a:r>
              <a:rPr lang="en-US" dirty="0" err="1"/>
              <a:t>u,v</a:t>
            </a:r>
            <a:r>
              <a:rPr lang="en-US" dirty="0"/>
              <a:t> you start with</a:t>
            </a:r>
          </a:p>
        </p:txBody>
      </p:sp>
    </p:spTree>
    <p:extLst>
      <p:ext uri="{BB962C8B-B14F-4D97-AF65-F5344CB8AC3E}">
        <p14:creationId xmlns:p14="http://schemas.microsoft.com/office/powerpoint/2010/main" val="225664574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6B0E-EED7-C441-84A1-4505F729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4C7ED-CC4A-DA40-BD1F-E50F8161E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Artist “grabs” a point on a surface</a:t>
            </a:r>
          </a:p>
          <a:p>
            <a:pPr lvl="1"/>
            <a:r>
              <a:rPr lang="en-US" dirty="0"/>
              <a:t>We need to discuss how to do this</a:t>
            </a:r>
          </a:p>
          <a:p>
            <a:r>
              <a:rPr lang="en-US" dirty="0"/>
              <a:t>And drags it to modify shape</a:t>
            </a:r>
          </a:p>
          <a:p>
            <a:r>
              <a:rPr lang="en-US" dirty="0"/>
              <a:t>So, given (</a:t>
            </a:r>
            <a:r>
              <a:rPr lang="en-US" dirty="0" err="1"/>
              <a:t>x,y</a:t>
            </a:r>
            <a:r>
              <a:rPr lang="en-US" dirty="0"/>
              <a:t>) in screen space</a:t>
            </a:r>
          </a:p>
          <a:p>
            <a:pPr lvl="1"/>
            <a:r>
              <a:rPr lang="en-US" dirty="0"/>
              <a:t>Find corresponding (</a:t>
            </a:r>
            <a:r>
              <a:rPr lang="en-US" dirty="0" err="1"/>
              <a:t>u,v</a:t>
            </a:r>
            <a:r>
              <a:rPr lang="en-US" dirty="0"/>
              <a:t>) in texture space</a:t>
            </a:r>
          </a:p>
          <a:p>
            <a:pPr lvl="1"/>
            <a:r>
              <a:rPr lang="en-US" dirty="0"/>
              <a:t>And find closest vertex to drag</a:t>
            </a:r>
          </a:p>
        </p:txBody>
      </p:sp>
    </p:spTree>
    <p:extLst>
      <p:ext uri="{BB962C8B-B14F-4D97-AF65-F5344CB8AC3E}">
        <p14:creationId xmlns:p14="http://schemas.microsoft.com/office/powerpoint/2010/main" val="23039680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E2CE-0476-FB4E-9822-104B278D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Points in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FCCE3-385D-7542-8F1C-1CB27A307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68400" indent="-914400">
              <a:buSzPct val="100000"/>
              <a:buFont typeface="+mj-lt"/>
              <a:buAutoNum type="arabicPeriod"/>
            </a:pPr>
            <a:r>
              <a:rPr lang="en-US" dirty="0" err="1"/>
              <a:t>Raytrace</a:t>
            </a:r>
            <a:r>
              <a:rPr lang="en-US" dirty="0"/>
              <a:t> &amp; find intersection (slow)</a:t>
            </a:r>
          </a:p>
          <a:p>
            <a:pPr marL="1168400" indent="-914400">
              <a:buSzPct val="100000"/>
              <a:buFont typeface="+mj-lt"/>
              <a:buAutoNum type="arabicPeriod"/>
            </a:pPr>
            <a:r>
              <a:rPr lang="en-US" dirty="0" err="1"/>
              <a:t>Specialised</a:t>
            </a:r>
            <a:r>
              <a:rPr lang="en-US" dirty="0"/>
              <a:t> render code (no-one uses this)</a:t>
            </a:r>
          </a:p>
          <a:p>
            <a:pPr marL="1168400" indent="-914400">
              <a:buSzPct val="100000"/>
              <a:buFont typeface="+mj-lt"/>
              <a:buAutoNum type="arabicPeriod"/>
            </a:pPr>
            <a:r>
              <a:rPr lang="en-US" dirty="0"/>
              <a:t>Back-buffer hack:</a:t>
            </a:r>
          </a:p>
          <a:p>
            <a:pPr marL="1524000" lvl="1" indent="-914400">
              <a:buSzPct val="100000"/>
              <a:buFont typeface="+mj-lt"/>
              <a:buAutoNum type="alphaLcPeriod"/>
            </a:pPr>
            <a:r>
              <a:rPr lang="en-US" dirty="0"/>
              <a:t>Render in false </a:t>
            </a:r>
            <a:r>
              <a:rPr lang="en-US" dirty="0" err="1"/>
              <a:t>colour</a:t>
            </a:r>
            <a:r>
              <a:rPr lang="en-US" dirty="0"/>
              <a:t> (</a:t>
            </a:r>
            <a:r>
              <a:rPr lang="en-US" dirty="0" err="1"/>
              <a:t>u,v</a:t>
            </a:r>
            <a:r>
              <a:rPr lang="en-US" dirty="0"/>
              <a:t> -&gt; RGB)</a:t>
            </a:r>
          </a:p>
          <a:p>
            <a:pPr marL="1524000" lvl="1" indent="-914400">
              <a:buSzPct val="100000"/>
              <a:buFont typeface="+mj-lt"/>
              <a:buAutoNum type="alphaLcPeriod"/>
            </a:pPr>
            <a:r>
              <a:rPr lang="en-US" dirty="0"/>
              <a:t>Read the pixel under the mouse</a:t>
            </a:r>
          </a:p>
          <a:p>
            <a:pPr marL="1524000" lvl="1" indent="-914400">
              <a:buSzPct val="100000"/>
              <a:buFont typeface="+mj-lt"/>
              <a:buAutoNum type="alphaLcPeriod"/>
            </a:pPr>
            <a:r>
              <a:rPr lang="en-US" dirty="0"/>
              <a:t>Now you know the </a:t>
            </a:r>
            <a:r>
              <a:rPr lang="en-US" dirty="0" err="1"/>
              <a:t>u,v</a:t>
            </a:r>
            <a:r>
              <a:rPr lang="en-US" dirty="0"/>
              <a:t> coordinates</a:t>
            </a:r>
          </a:p>
        </p:txBody>
      </p:sp>
    </p:spTree>
    <p:extLst>
      <p:ext uri="{BB962C8B-B14F-4D97-AF65-F5344CB8AC3E}">
        <p14:creationId xmlns:p14="http://schemas.microsoft.com/office/powerpoint/2010/main" val="40086058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A38B-2872-3246-B340-F0098329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2DD55-9675-B640-ABD3-E3AC3BE40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found a vertex</a:t>
            </a:r>
          </a:p>
          <a:p>
            <a:r>
              <a:rPr lang="en-US" dirty="0"/>
              <a:t>What direction do we drag?</a:t>
            </a:r>
          </a:p>
          <a:p>
            <a:pPr lvl="1"/>
            <a:r>
              <a:rPr lang="en-US" dirty="0"/>
              <a:t>Perpendicular to surface</a:t>
            </a:r>
          </a:p>
          <a:p>
            <a:r>
              <a:rPr lang="en-US" dirty="0"/>
              <a:t>Typically also affects 1-ring or 2-ring</a:t>
            </a:r>
          </a:p>
          <a:p>
            <a:r>
              <a:rPr lang="en-US" dirty="0"/>
              <a:t>Sometimes a circular area in texture cords</a:t>
            </a:r>
          </a:p>
          <a:p>
            <a:r>
              <a:rPr lang="en-US" dirty="0"/>
              <a:t>How much do they move?</a:t>
            </a:r>
          </a:p>
          <a:p>
            <a:r>
              <a:rPr lang="en-US" dirty="0"/>
              <a:t>Gaussian weighting based on distance</a:t>
            </a:r>
          </a:p>
        </p:txBody>
      </p:sp>
    </p:spTree>
    <p:extLst>
      <p:ext uri="{BB962C8B-B14F-4D97-AF65-F5344CB8AC3E}">
        <p14:creationId xmlns:p14="http://schemas.microsoft.com/office/powerpoint/2010/main" val="265996157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ACEF-16C9-7349-8E9C-22C39CA8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Morphing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F44F4D-B247-6A4E-9DB2-08BE95D111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And a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Construct intermediate surfaces to animate</a:t>
                </a:r>
              </a:p>
              <a:p>
                <a:r>
                  <a:rPr lang="en-US" dirty="0"/>
                  <a:t>But no guarantees that vertices match</a:t>
                </a:r>
              </a:p>
              <a:p>
                <a:pPr lvl="1"/>
                <a:r>
                  <a:rPr lang="en-US" dirty="0"/>
                  <a:t>So picking nearest vertex won’t work</a:t>
                </a:r>
              </a:p>
              <a:p>
                <a:pPr lvl="1"/>
                <a:r>
                  <a:rPr lang="en-US" dirty="0"/>
                  <a:t>No guarantees that it’s 1-1 and onto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F44F4D-B247-6A4E-9DB2-08BE95D11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1098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8A00-9317-D449-8225-99D5150F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147E5B-D087-8349-9B06-AADC4AE539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Generate an intermediate surface</a:t>
                </a:r>
              </a:p>
              <a:p>
                <a:r>
                  <a:rPr lang="en-US" dirty="0"/>
                  <a:t>Then morph twice in the (</a:t>
                </a:r>
                <a:r>
                  <a:rPr lang="en-US" dirty="0" err="1"/>
                  <a:t>u,v</a:t>
                </a:r>
                <a:r>
                  <a:rPr lang="en-US" dirty="0"/>
                  <a:t>) space</a:t>
                </a:r>
              </a:p>
              <a:p>
                <a:r>
                  <a:rPr lang="en-US" dirty="0"/>
                  <a:t>Store (</a:t>
                </a:r>
                <a:r>
                  <a:rPr lang="en-US" dirty="0" err="1"/>
                  <a:t>x,y,z</a:t>
                </a:r>
                <a:r>
                  <a:rPr lang="en-US" dirty="0"/>
                  <a:t>) for each surface in a texture map</a:t>
                </a:r>
              </a:p>
              <a:p>
                <a:r>
                  <a:rPr lang="en-US" dirty="0"/>
                  <a:t>Find (</a:t>
                </a:r>
                <a:r>
                  <a:rPr lang="en-US" dirty="0" err="1"/>
                  <a:t>u,v</a:t>
                </a:r>
                <a:r>
                  <a:rPr lang="en-US" dirty="0"/>
                  <a:t>) coordinates for each vertex in S</a:t>
                </a:r>
                <a:r>
                  <a:rPr lang="en-US" baseline="-25000" dirty="0"/>
                  <a:t>2</a:t>
                </a:r>
              </a:p>
              <a:p>
                <a:r>
                  <a:rPr lang="en-US" dirty="0" err="1"/>
                  <a:t>I.e</a:t>
                </a:r>
                <a:r>
                  <a:rPr lang="en-US" dirty="0"/>
                  <a:t>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for an arbitrary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147E5B-D087-8349-9B06-AADC4AE53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35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571-74E5-F54B-80AE-92127AEE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Rasterise</a:t>
            </a:r>
            <a:r>
              <a:rPr lang="en-US" dirty="0"/>
              <a:t> to Texture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5851A7-B819-A34E-A2BA-1D8C5AC4B58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Render triangles to texture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I.e. use (</a:t>
                </a:r>
                <a:r>
                  <a:rPr lang="en-US" dirty="0" err="1"/>
                  <a:t>u,v</a:t>
                </a:r>
                <a:r>
                  <a:rPr lang="en-US" dirty="0"/>
                  <a:t>) as (</a:t>
                </a:r>
                <a:r>
                  <a:rPr lang="en-US" dirty="0" err="1"/>
                  <a:t>x,y</a:t>
                </a:r>
                <a:r>
                  <a:rPr lang="en-US" dirty="0"/>
                  <a:t>) and (</a:t>
                </a:r>
                <a:r>
                  <a:rPr lang="en-US" dirty="0" err="1"/>
                  <a:t>x,y,z</a:t>
                </a:r>
                <a:r>
                  <a:rPr lang="en-US" dirty="0"/>
                  <a:t>) as (</a:t>
                </a:r>
                <a:r>
                  <a:rPr lang="en-US" dirty="0" err="1"/>
                  <a:t>r,g,b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Now we have a valid texture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maps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US" dirty="0"/>
                  <a:t>Then all we have to do is generate keyframes</a:t>
                </a:r>
              </a:p>
              <a:p>
                <a:pPr lvl="1"/>
                <a:r>
                  <a:rPr lang="en-US" dirty="0"/>
                  <a:t>Which means talk to He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5851A7-B819-A34E-A2BA-1D8C5AC4B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4242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A45-25B2-FC45-82F6-E2A7110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09EB1-072A-0F48-B591-F33989BBC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a distance field</a:t>
            </a:r>
          </a:p>
          <a:p>
            <a:pPr lvl="1"/>
            <a:r>
              <a:rPr lang="en-US" dirty="0"/>
              <a:t>Choose the medial axis (half-way points)</a:t>
            </a:r>
          </a:p>
          <a:p>
            <a:r>
              <a:rPr lang="en-US" dirty="0"/>
              <a:t>{Artist, Algorithm} chooses a correspondence</a:t>
            </a:r>
          </a:p>
          <a:p>
            <a:pPr lvl="1"/>
            <a:r>
              <a:rPr lang="en-US" dirty="0"/>
              <a:t>By identifying landmarks / features</a:t>
            </a:r>
          </a:p>
          <a:p>
            <a:pPr lvl="1"/>
            <a:r>
              <a:rPr lang="en-US" dirty="0"/>
              <a:t>And pairing them up</a:t>
            </a:r>
          </a:p>
          <a:p>
            <a:r>
              <a:rPr lang="en-US" dirty="0"/>
              <a:t>Many, many hacks </a:t>
            </a:r>
            <a:r>
              <a:rPr lang="en-US"/>
              <a:t>&amp; heuristic</a:t>
            </a:r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456312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0984-D50D-AE42-84A6-6E36D407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</a:t>
            </a:r>
            <a:r>
              <a:rPr lang="en-US" dirty="0" err="1"/>
              <a:t>Parameterisation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8D63F-2CD9-924C-91A7-E97D48C14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4876800"/>
            <a:ext cx="12992100" cy="4267200"/>
          </a:xfrm>
        </p:spPr>
        <p:txBody>
          <a:bodyPr/>
          <a:lstStyle/>
          <a:p>
            <a:r>
              <a:rPr lang="en-US" dirty="0"/>
              <a:t>Place sphere on the texture plane</a:t>
            </a:r>
          </a:p>
          <a:p>
            <a:r>
              <a:rPr lang="en-US" dirty="0"/>
              <a:t>Draw ray from N Pole through each point p</a:t>
            </a:r>
          </a:p>
          <a:p>
            <a:r>
              <a:rPr lang="en-US" dirty="0"/>
              <a:t>Find </a:t>
            </a:r>
            <a:r>
              <a:rPr lang="en-US" dirty="0" err="1"/>
              <a:t>u,v</a:t>
            </a:r>
            <a:r>
              <a:rPr lang="en-US" dirty="0"/>
              <a:t> coordinates at intersection w/ plane</a:t>
            </a:r>
          </a:p>
          <a:p>
            <a:r>
              <a:rPr lang="en-US" dirty="0"/>
              <a:t>N Pole maps to infinity w/ bad distortion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A950A-CBF5-F44A-A477-C86D698B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18" y="1647871"/>
            <a:ext cx="10218964" cy="31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747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507F-C045-A741-88D9-7CF7B4B4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</a:t>
            </a:r>
            <a:r>
              <a:rPr lang="en-US" dirty="0" err="1"/>
              <a:t>Parameterisation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2AA0A-A7DA-E84D-B14B-4D9B64CD6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4876800"/>
            <a:ext cx="12992100" cy="4267200"/>
          </a:xfrm>
        </p:spPr>
        <p:txBody>
          <a:bodyPr/>
          <a:lstStyle/>
          <a:p>
            <a:r>
              <a:rPr lang="en-US" dirty="0"/>
              <a:t>Latitude / Longitude</a:t>
            </a:r>
          </a:p>
          <a:p>
            <a:r>
              <a:rPr lang="en-US" dirty="0"/>
              <a:t>Distorts infinitely near both poles</a:t>
            </a:r>
          </a:p>
          <a:p>
            <a:r>
              <a:rPr lang="en-US" dirty="0"/>
              <a:t>Interpolation becomes a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92A33-84AC-5142-A331-4C4F3B15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66" y="1436007"/>
            <a:ext cx="6720668" cy="338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F911C-9E4A-0743-AF97-18BC2C1F925A}"/>
              </a:ext>
            </a:extLst>
          </p:cNvPr>
          <p:cNvSpPr txBox="1"/>
          <p:nvPr/>
        </p:nvSpPr>
        <p:spPr>
          <a:xfrm>
            <a:off x="8993104" y="4934858"/>
            <a:ext cx="173925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From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wikipedia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03400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9F9-36CC-974A-9C9A-1C31A910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097FB-05AF-A444-85F2-3B37B938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" y="6110514"/>
            <a:ext cx="12992100" cy="3033486"/>
          </a:xfrm>
        </p:spPr>
        <p:txBody>
          <a:bodyPr/>
          <a:lstStyle/>
          <a:p>
            <a:r>
              <a:rPr lang="en-US" dirty="0"/>
              <a:t>Use half of the texture space</a:t>
            </a:r>
          </a:p>
          <a:p>
            <a:r>
              <a:rPr lang="en-US" dirty="0"/>
              <a:t>Often used for skyboxes</a:t>
            </a:r>
          </a:p>
          <a:p>
            <a:r>
              <a:rPr lang="en-US" dirty="0"/>
              <a:t>But limits distortion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CF06E-104E-674D-A146-1CE09111EFF3}"/>
              </a:ext>
            </a:extLst>
          </p:cNvPr>
          <p:cNvSpPr txBox="1"/>
          <p:nvPr/>
        </p:nvSpPr>
        <p:spPr>
          <a:xfrm>
            <a:off x="10062904" y="6036938"/>
            <a:ext cx="26177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From Epic Games forum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EF6C4-889C-E548-ACD4-4C176FDD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25" y="1249233"/>
            <a:ext cx="6283863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51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7EB9-BA1B-1C40-9374-2BF3F646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 err="1"/>
              <a:t>Parameterisation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63DE4-E126-4C42-9F43-B695618C0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Separate surface into connected components</a:t>
            </a:r>
          </a:p>
          <a:p>
            <a:r>
              <a:rPr lang="en-US" dirty="0"/>
              <a:t>Separate each surface into patches</a:t>
            </a:r>
          </a:p>
          <a:p>
            <a:pPr marL="1524000" lvl="1" indent="-914400">
              <a:buSzPct val="100000"/>
              <a:buFont typeface="+mj-lt"/>
              <a:buAutoNum type="arabicPeriod"/>
            </a:pPr>
            <a:r>
              <a:rPr lang="en-US" dirty="0"/>
              <a:t>Pay an artist to assign </a:t>
            </a:r>
            <a:r>
              <a:rPr lang="en-US" dirty="0" err="1"/>
              <a:t>u,v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pPr marL="1524000" lvl="1" indent="-914400">
              <a:buSzPct val="100000"/>
              <a:buFont typeface="+mj-lt"/>
              <a:buAutoNum type="arabicPeriod"/>
            </a:pPr>
            <a:r>
              <a:rPr lang="en-US" dirty="0"/>
              <a:t>Cut the surface into patches – i.e. artist</a:t>
            </a:r>
          </a:p>
          <a:p>
            <a:pPr marL="1524000" lvl="1" indent="-914400">
              <a:buSzPct val="100000"/>
              <a:buFont typeface="+mj-lt"/>
              <a:buAutoNum type="arabicPeriod"/>
            </a:pPr>
            <a:r>
              <a:rPr lang="en-US" dirty="0"/>
              <a:t>Expand random vertices until patches meet</a:t>
            </a:r>
          </a:p>
          <a:p>
            <a:pPr>
              <a:buSzPct val="171000"/>
            </a:pPr>
            <a:r>
              <a:rPr lang="en-US" dirty="0"/>
              <a:t>Then assign </a:t>
            </a:r>
            <a:r>
              <a:rPr lang="en-US" dirty="0" err="1"/>
              <a:t>u,v</a:t>
            </a:r>
            <a:r>
              <a:rPr lang="en-US" dirty="0"/>
              <a:t> coordinates inside patches</a:t>
            </a:r>
          </a:p>
          <a:p>
            <a:pPr lvl="1">
              <a:buSzPct val="171000"/>
            </a:pPr>
            <a:r>
              <a:rPr lang="en-US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35998052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A372-CE25-2B40-8883-BEF32A24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F489F-163F-BF49-BAAD-82A9401D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35" y="1574800"/>
            <a:ext cx="11713029" cy="7436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297A08-E1C3-0C44-AA5E-7B50715092E8}"/>
              </a:ext>
            </a:extLst>
          </p:cNvPr>
          <p:cNvSpPr txBox="1"/>
          <p:nvPr/>
        </p:nvSpPr>
        <p:spPr>
          <a:xfrm>
            <a:off x="7788359" y="8631281"/>
            <a:ext cx="40988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Hormann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, 2007 ACM (via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Botsch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 et al.)</a:t>
            </a:r>
          </a:p>
        </p:txBody>
      </p:sp>
    </p:spTree>
    <p:extLst>
      <p:ext uri="{BB962C8B-B14F-4D97-AF65-F5344CB8AC3E}">
        <p14:creationId xmlns:p14="http://schemas.microsoft.com/office/powerpoint/2010/main" val="228865769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93F2-6919-194A-8D72-8FEE2B72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62521-9AB5-3547-BD68-72C9871434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</a:t>
                </a:r>
                <a:r>
                  <a:rPr lang="en-US" dirty="0" err="1"/>
                  <a:t>parameterise</a:t>
                </a:r>
                <a:r>
                  <a:rPr lang="en-US" dirty="0"/>
                  <a:t> a patch</a:t>
                </a:r>
              </a:p>
              <a:p>
                <a:r>
                  <a:rPr lang="en-US" dirty="0"/>
                  <a:t>Formally, patch is homeomorphic to a disk</a:t>
                </a:r>
              </a:p>
              <a:p>
                <a:r>
                  <a:rPr lang="en-US" dirty="0"/>
                  <a:t>Treat it as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an input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a mesh</a:t>
                </a:r>
              </a:p>
              <a:p>
                <a:pPr lvl="1"/>
                <a:r>
                  <a:rPr lang="en-US" dirty="0"/>
                  <a:t>Barycentric interpolation on triangles</a:t>
                </a:r>
              </a:p>
              <a:p>
                <a:r>
                  <a:rPr lang="en-US" dirty="0"/>
                  <a:t>Output is texture coordinates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3762521-9AB5-3547-BD68-72C987143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3949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5266-0C17-F347-B0DD-64245974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 (</a:t>
            </a:r>
            <a:r>
              <a:rPr lang="en-US" dirty="0" err="1"/>
              <a:t>Tutte</a:t>
            </a:r>
            <a:r>
              <a:rPr lang="en-US" dirty="0"/>
              <a:t>, 1960)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068B6-3A16-7D46-A0D9-868377DB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triangle mesh homeomorphic to a disk</a:t>
            </a:r>
          </a:p>
          <a:p>
            <a:pPr lvl="1"/>
            <a:r>
              <a:rPr lang="en-US" dirty="0"/>
              <a:t>We can enforce this with half-edge</a:t>
            </a:r>
          </a:p>
          <a:p>
            <a:r>
              <a:rPr lang="en-US" dirty="0"/>
              <a:t>With a convex boundary polygon</a:t>
            </a:r>
          </a:p>
          <a:p>
            <a:pPr lvl="1"/>
            <a:r>
              <a:rPr lang="en-US" dirty="0"/>
              <a:t>We can choose this</a:t>
            </a:r>
          </a:p>
          <a:p>
            <a:r>
              <a:rPr lang="en-US" dirty="0"/>
              <a:t>If the coordinates of each interior vertex are</a:t>
            </a:r>
          </a:p>
          <a:p>
            <a:r>
              <a:rPr lang="en-US" dirty="0"/>
              <a:t>A convex combination of their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Then you have a valid </a:t>
            </a:r>
            <a:r>
              <a:rPr lang="en-US" dirty="0" err="1"/>
              <a:t>parameterisation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2630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1001</Words>
  <Application>Microsoft Office PowerPoint</Application>
  <PresentationFormat>Custom</PresentationFormat>
  <Paragraphs>166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White</vt:lpstr>
      <vt:lpstr>09: Texture Parametrisation, Synthesis &amp; Morphing</vt:lpstr>
      <vt:lpstr>Texture Parametrisation</vt:lpstr>
      <vt:lpstr>Spherical Parameterisation</vt:lpstr>
      <vt:lpstr>Spherical Parameterisation</vt:lpstr>
      <vt:lpstr>Cube Map</vt:lpstr>
      <vt:lpstr>Practical Parameterisation</vt:lpstr>
      <vt:lpstr>An Example</vt:lpstr>
      <vt:lpstr>Assumptions</vt:lpstr>
      <vt:lpstr>Theorem (Tutte, 1960)</vt:lpstr>
      <vt:lpstr>Setup</vt:lpstr>
      <vt:lpstr>Setting Coefficients</vt:lpstr>
      <vt:lpstr>Floater’s Algorithm</vt:lpstr>
      <vt:lpstr>Interior / Exterior Vertices</vt:lpstr>
      <vt:lpstr>Shortcut</vt:lpstr>
      <vt:lpstr>Result</vt:lpstr>
      <vt:lpstr>Weight Choices</vt:lpstr>
      <vt:lpstr>Floater, 2003</vt:lpstr>
      <vt:lpstr>Problems</vt:lpstr>
      <vt:lpstr>Texture Synthesis</vt:lpstr>
      <vt:lpstr>Deformation &amp; Morphing</vt:lpstr>
      <vt:lpstr>Deformation Modelling</vt:lpstr>
      <vt:lpstr>Picking Points in 3D</vt:lpstr>
      <vt:lpstr>Deformation</vt:lpstr>
      <vt:lpstr> Morphing</vt:lpstr>
      <vt:lpstr>Solution</vt:lpstr>
      <vt:lpstr>Rasterise to Texture</vt:lpstr>
      <vt:lpstr>Intermediate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10: The OpenGL Pipeline</dc:title>
  <cp:lastModifiedBy>Hamish Carr</cp:lastModifiedBy>
  <cp:revision>526</cp:revision>
  <cp:lastPrinted>2018-01-29T14:08:58Z</cp:lastPrinted>
  <dcterms:modified xsi:type="dcterms:W3CDTF">2021-09-27T18:03:16Z</dcterms:modified>
</cp:coreProperties>
</file>